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7" r:id="rId2"/>
    <p:sldId id="289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3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C19"/>
    <a:srgbClr val="BF9000"/>
    <a:srgbClr val="7F6000"/>
    <a:srgbClr val="D6A300"/>
    <a:srgbClr val="FFD966"/>
    <a:srgbClr val="DAEAE9"/>
    <a:srgbClr val="00759E"/>
    <a:srgbClr val="00B0F0"/>
    <a:srgbClr val="58CCD6"/>
    <a:srgbClr val="B4D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9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17E59-D1C9-4EDD-9CCD-6DCFA31BC4B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3EE8C-D102-4891-90C2-51597F8F3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89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963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472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313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287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302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67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347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261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098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587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536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9E97-B4A7-4031-8F63-AA878ED93269}" type="datetimeFigureOut">
              <a:rPr lang="en-ID" smtClean="0"/>
              <a:t>23/12/2021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EEDFC-BB5B-4CFB-9E15-2B04AB8C27C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337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AB0602-A59B-480C-A479-5CC66A0E5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008"/>
          <a:stretch/>
        </p:blipFill>
        <p:spPr>
          <a:xfrm flipH="1">
            <a:off x="3335383" y="-2481"/>
            <a:ext cx="8857595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3" y="-1"/>
            <a:ext cx="11978650" cy="6846639"/>
          </a:xfrm>
          <a:prstGeom prst="rect">
            <a:avLst/>
          </a:prstGeom>
          <a:gradFill flip="none" rotWithShape="1">
            <a:gsLst>
              <a:gs pos="51000">
                <a:schemeClr val="accent4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5" y="625846"/>
            <a:ext cx="1249066" cy="936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2851" y="2061308"/>
            <a:ext cx="6095999" cy="1538883"/>
          </a:xfrm>
          <a:prstGeom prst="rect">
            <a:avLst/>
          </a:prstGeom>
          <a:noFill/>
        </p:spPr>
        <p:txBody>
          <a:bodyPr wrap="square" tIns="91440" bIns="91440" rtlCol="0" anchor="ctr">
            <a:spAutoFit/>
          </a:bodyPr>
          <a:lstStyle/>
          <a:p>
            <a:r>
              <a:rPr lang="en-US" sz="4400" b="1" dirty="0">
                <a:solidFill>
                  <a:srgbClr val="562C19"/>
                </a:solidFill>
                <a:ea typeface="Kozuka Gothic Pr6N B" panose="020B0800000000000000" pitchFamily="34" charset="-128"/>
                <a:cs typeface="Arial" panose="020B0604020202020204" pitchFamily="34" charset="0"/>
              </a:rPr>
              <a:t>KECEMASAN DIRI DAN</a:t>
            </a:r>
          </a:p>
          <a:p>
            <a:r>
              <a:rPr lang="en-US" sz="4400" b="1" dirty="0">
                <a:solidFill>
                  <a:srgbClr val="562C19"/>
                </a:solidFill>
                <a:ea typeface="Kozuka Gothic Pr6N B" panose="020B0800000000000000" pitchFamily="34" charset="-128"/>
                <a:cs typeface="Arial" panose="020B0604020202020204" pitchFamily="34" charset="0"/>
              </a:rPr>
              <a:t>CARA MENGHADAPINYA</a:t>
            </a:r>
            <a:endParaRPr lang="en-US" sz="4400" dirty="0">
              <a:solidFill>
                <a:srgbClr val="562C19"/>
              </a:solidFill>
              <a:ea typeface="Kozuka Gothic Pr6N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367F86-F89B-4A97-8AE0-5B7E64F31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" y="5298932"/>
            <a:ext cx="12285009" cy="1573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784BE-A43E-421E-9EF4-CCC62838B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" y="5524235"/>
            <a:ext cx="12192006" cy="1322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AEDFC-0E49-4505-ABA8-C30D0FA0D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" y="5797595"/>
            <a:ext cx="12192008" cy="1057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2661F3-A618-46EE-80DD-80EFCCBC4C0E}"/>
              </a:ext>
            </a:extLst>
          </p:cNvPr>
          <p:cNvSpPr txBox="1"/>
          <p:nvPr/>
        </p:nvSpPr>
        <p:spPr>
          <a:xfrm>
            <a:off x="750064" y="4033937"/>
            <a:ext cx="6967391" cy="1015663"/>
          </a:xfrm>
          <a:prstGeom prst="rect">
            <a:avLst/>
          </a:prstGeom>
          <a:noFill/>
        </p:spPr>
        <p:txBody>
          <a:bodyPr wrap="square" tIns="91440" bIns="91440" rtlCol="0" anchor="ctr">
            <a:spAutoFit/>
          </a:bodyPr>
          <a:lstStyle/>
          <a:p>
            <a:r>
              <a:rPr lang="en-US" altLang="en-US" dirty="0">
                <a:solidFill>
                  <a:srgbClr val="7F6000"/>
                </a:solidFill>
                <a:latin typeface="Arial" panose="020B0604020202020204" pitchFamily="34" charset="0"/>
              </a:rPr>
              <a:t>PENDIDIKAN TERBUKA DAN JARAK JAUH</a:t>
            </a:r>
            <a:br>
              <a:rPr lang="id-ID" altLang="en-US" dirty="0">
                <a:solidFill>
                  <a:srgbClr val="7F6000"/>
                </a:solidFill>
                <a:latin typeface="Arial" panose="020B0604020202020204" pitchFamily="34" charset="0"/>
              </a:rPr>
            </a:br>
            <a:r>
              <a:rPr lang="id-ID" altLang="en-US" dirty="0">
                <a:solidFill>
                  <a:srgbClr val="7F6000"/>
                </a:solidFill>
                <a:latin typeface="Arial" panose="020B0604020202020204" pitchFamily="34" charset="0"/>
              </a:rPr>
              <a:t>Membuka Akses Pendidikan Tinggi bagi Semua</a:t>
            </a:r>
            <a:br>
              <a:rPr lang="id-ID" altLang="en-US" dirty="0">
                <a:solidFill>
                  <a:srgbClr val="7F6000"/>
                </a:solidFill>
                <a:latin typeface="Arial" panose="020B0604020202020204" pitchFamily="34" charset="0"/>
              </a:rPr>
            </a:br>
            <a:r>
              <a:rPr lang="id-ID" altLang="en-US" i="1" dirty="0">
                <a:solidFill>
                  <a:srgbClr val="7F6000"/>
                </a:solidFill>
                <a:latin typeface="Arial" panose="020B0604020202020204" pitchFamily="34" charset="0"/>
              </a:rPr>
              <a:t>Making Higher Education Open to All</a:t>
            </a:r>
            <a:endParaRPr lang="id-ID" dirty="0">
              <a:solidFill>
                <a:srgbClr val="7F6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4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2667002" y="-2667000"/>
            <a:ext cx="6857998" cy="12192001"/>
          </a:xfrm>
          <a:prstGeom prst="rect">
            <a:avLst/>
          </a:prstGeom>
          <a:gradFill flip="none" rotWithShape="1">
            <a:gsLst>
              <a:gs pos="92000">
                <a:schemeClr val="accent4">
                  <a:lumMod val="40000"/>
                  <a:lumOff val="6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3039711" y="725503"/>
            <a:ext cx="6687763" cy="800219"/>
          </a:xfrm>
          <a:prstGeom prst="rect">
            <a:avLst/>
          </a:prstGeom>
          <a:noFill/>
          <a:ln w="28575">
            <a:solidFill>
              <a:srgbClr val="D6A300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Cara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mengatasi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kecemasan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(2/2)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F69-9D55-4895-8DDC-A255191016A1}"/>
              </a:ext>
            </a:extLst>
          </p:cNvPr>
          <p:cNvSpPr txBox="1"/>
          <p:nvPr/>
        </p:nvSpPr>
        <p:spPr>
          <a:xfrm>
            <a:off x="696685" y="2085397"/>
            <a:ext cx="1008452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BF9000"/>
                </a:solidFill>
                <a:cs typeface="Times New Roman" panose="02020603050405020304" pitchFamily="18" charset="0"/>
              </a:rPr>
              <a:t>• </a:t>
            </a:r>
            <a:r>
              <a:rPr lang="en-US" sz="2800" b="1" dirty="0">
                <a:solidFill>
                  <a:srgbClr val="BF9000"/>
                </a:solidFill>
              </a:rPr>
              <a:t>POSITIF</a:t>
            </a:r>
          </a:p>
          <a:p>
            <a:r>
              <a:rPr lang="en-US" sz="2400" b="1" dirty="0">
                <a:solidFill>
                  <a:srgbClr val="562C19"/>
                </a:solidFill>
              </a:rPr>
              <a:t>    - </a:t>
            </a:r>
            <a:r>
              <a:rPr lang="id-ID" altLang="id-ID" sz="2400" dirty="0">
                <a:solidFill>
                  <a:srgbClr val="562C19"/>
                </a:solidFill>
              </a:rPr>
              <a:t>Berdialog dengan diri sendiri tentang hal yang positif</a:t>
            </a:r>
            <a:endParaRPr lang="en-US" altLang="id-ID" sz="2400" dirty="0">
              <a:solidFill>
                <a:srgbClr val="562C19"/>
              </a:solidFill>
            </a:endParaRPr>
          </a:p>
          <a:p>
            <a:r>
              <a:rPr lang="en-US" altLang="id-ID" sz="2400" dirty="0">
                <a:solidFill>
                  <a:srgbClr val="562C19"/>
                </a:solidFill>
              </a:rPr>
              <a:t>    - G</a:t>
            </a:r>
            <a:r>
              <a:rPr lang="id-ID" altLang="id-ID" sz="2400" dirty="0">
                <a:solidFill>
                  <a:srgbClr val="562C19"/>
                </a:solidFill>
              </a:rPr>
              <a:t>antikan pikiran negatif dengan pikiran positif</a:t>
            </a:r>
          </a:p>
          <a:p>
            <a:r>
              <a:rPr lang="en-US" altLang="id-ID" sz="2400" dirty="0"/>
              <a:t> </a:t>
            </a:r>
            <a:endParaRPr lang="en-US" altLang="id-ID" sz="2400" dirty="0">
              <a:solidFill>
                <a:srgbClr val="BF9000"/>
              </a:solidFill>
            </a:endParaRPr>
          </a:p>
          <a:p>
            <a:r>
              <a:rPr lang="en-US" altLang="en-US" sz="2800" b="1" dirty="0">
                <a:solidFill>
                  <a:srgbClr val="BF9000"/>
                </a:solidFill>
                <a:cs typeface="Times New Roman" panose="02020603050405020304" pitchFamily="18" charset="0"/>
              </a:rPr>
              <a:t>• PERBAIKAN</a:t>
            </a:r>
            <a:endParaRPr lang="en-US" altLang="en-US" sz="2400" b="1" dirty="0">
              <a:solidFill>
                <a:srgbClr val="562C19"/>
              </a:solidFill>
              <a:cs typeface="Times New Roman" panose="02020603050405020304" pitchFamily="18" charset="0"/>
            </a:endParaRPr>
          </a:p>
          <a:p>
            <a:r>
              <a:rPr lang="en-US" altLang="id-ID" sz="2400" b="1" dirty="0">
                <a:solidFill>
                  <a:srgbClr val="562C19"/>
                </a:solidFill>
                <a:cs typeface="Times New Roman" panose="02020603050405020304" pitchFamily="18" charset="0"/>
              </a:rPr>
              <a:t>    </a:t>
            </a:r>
            <a:r>
              <a:rPr lang="id-ID" altLang="id-ID" sz="2400" dirty="0">
                <a:solidFill>
                  <a:srgbClr val="562C19"/>
                </a:solidFill>
              </a:rPr>
              <a:t>Perbaiki cara memper</a:t>
            </a:r>
            <a:r>
              <a:rPr lang="en-US" altLang="id-ID" sz="2400" dirty="0" err="1">
                <a:solidFill>
                  <a:srgbClr val="562C19"/>
                </a:solidFill>
              </a:rPr>
              <a:t>si</a:t>
            </a:r>
            <a:r>
              <a:rPr lang="id-ID" altLang="id-ID" sz="2400" dirty="0">
                <a:solidFill>
                  <a:srgbClr val="562C19"/>
                </a:solidFill>
              </a:rPr>
              <a:t>apkan ujian </a:t>
            </a:r>
            <a:endParaRPr lang="en-US" altLang="id-ID" sz="2400" dirty="0">
              <a:solidFill>
                <a:srgbClr val="562C19"/>
              </a:solidFill>
            </a:endParaRPr>
          </a:p>
          <a:p>
            <a:endParaRPr lang="en-US" sz="2400" b="1" dirty="0">
              <a:solidFill>
                <a:srgbClr val="562C19"/>
              </a:solidFill>
            </a:endParaRPr>
          </a:p>
          <a:p>
            <a:r>
              <a:rPr lang="en-US" altLang="en-US" sz="2800" b="1" dirty="0">
                <a:solidFill>
                  <a:srgbClr val="BF9000"/>
                </a:solidFill>
                <a:cs typeface="Times New Roman" panose="02020603050405020304" pitchFamily="18" charset="0"/>
              </a:rPr>
              <a:t>• BELAJAR</a:t>
            </a:r>
          </a:p>
          <a:p>
            <a:r>
              <a:rPr lang="en-US" altLang="id-ID" sz="2400" b="1" dirty="0">
                <a:solidFill>
                  <a:srgbClr val="562C19"/>
                </a:solidFill>
                <a:cs typeface="Times New Roman" panose="02020603050405020304" pitchFamily="18" charset="0"/>
              </a:rPr>
              <a:t>   - </a:t>
            </a:r>
            <a:r>
              <a:rPr lang="id-ID" altLang="id-ID" sz="2400" dirty="0">
                <a:solidFill>
                  <a:srgbClr val="562C19"/>
                </a:solidFill>
              </a:rPr>
              <a:t>B</a:t>
            </a:r>
            <a:r>
              <a:rPr lang="en-US" altLang="id-ID" sz="2400" dirty="0" err="1">
                <a:solidFill>
                  <a:srgbClr val="562C19"/>
                </a:solidFill>
              </a:rPr>
              <a:t>elajar</a:t>
            </a:r>
            <a:r>
              <a:rPr lang="en-US" altLang="id-ID" sz="2400" dirty="0">
                <a:solidFill>
                  <a:srgbClr val="562C19"/>
                </a:solidFill>
              </a:rPr>
              <a:t> </a:t>
            </a:r>
            <a:r>
              <a:rPr lang="en-US" altLang="id-ID" sz="2400" dirty="0" err="1">
                <a:solidFill>
                  <a:srgbClr val="562C19"/>
                </a:solidFill>
              </a:rPr>
              <a:t>untuk</a:t>
            </a:r>
            <a:r>
              <a:rPr lang="en-US" altLang="id-ID" sz="2400" dirty="0">
                <a:solidFill>
                  <a:srgbClr val="562C19"/>
                </a:solidFill>
              </a:rPr>
              <a:t> </a:t>
            </a:r>
            <a:r>
              <a:rPr lang="id-ID" altLang="id-ID" sz="2400" dirty="0">
                <a:solidFill>
                  <a:srgbClr val="562C19"/>
                </a:solidFill>
              </a:rPr>
              <a:t>mengenali gejala </a:t>
            </a:r>
            <a:r>
              <a:rPr lang="en-US" altLang="id-ID" sz="2400" dirty="0" err="1">
                <a:solidFill>
                  <a:srgbClr val="562C19"/>
                </a:solidFill>
              </a:rPr>
              <a:t>penyebab</a:t>
            </a:r>
            <a:r>
              <a:rPr lang="en-US" altLang="id-ID" sz="2400" dirty="0">
                <a:solidFill>
                  <a:srgbClr val="562C19"/>
                </a:solidFill>
              </a:rPr>
              <a:t> rasa </a:t>
            </a:r>
            <a:r>
              <a:rPr lang="id-ID" altLang="id-ID" sz="2400" dirty="0">
                <a:solidFill>
                  <a:srgbClr val="562C19"/>
                </a:solidFill>
              </a:rPr>
              <a:t>cemas</a:t>
            </a:r>
            <a:endParaRPr lang="en-US" altLang="id-ID" sz="2400" dirty="0">
              <a:solidFill>
                <a:srgbClr val="562C19"/>
              </a:solidFill>
            </a:endParaRPr>
          </a:p>
          <a:p>
            <a:r>
              <a:rPr lang="en-US" altLang="id-ID" sz="2400" dirty="0">
                <a:solidFill>
                  <a:srgbClr val="562C19"/>
                </a:solidFill>
              </a:rPr>
              <a:t>   - L</a:t>
            </a:r>
            <a:r>
              <a:rPr lang="id-ID" altLang="id-ID" sz="2400" dirty="0">
                <a:solidFill>
                  <a:srgbClr val="562C19"/>
                </a:solidFill>
              </a:rPr>
              <a:t>akukan relaksasi</a:t>
            </a:r>
            <a:endParaRPr lang="en-US" altLang="id-ID" sz="2400" dirty="0">
              <a:solidFill>
                <a:srgbClr val="562C19"/>
              </a:solidFill>
            </a:endParaRPr>
          </a:p>
          <a:p>
            <a:endParaRPr lang="en-US" altLang="id-ID" sz="2400" dirty="0">
              <a:solidFill>
                <a:srgbClr val="562C19"/>
              </a:solidFill>
            </a:endParaRPr>
          </a:p>
        </p:txBody>
      </p:sp>
      <p:pic>
        <p:nvPicPr>
          <p:cNvPr id="6" name="Picture 5" descr="A person sitt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17275670-F88E-4A57-8B0A-5ACC774C4A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0856" y="2963629"/>
            <a:ext cx="4231144" cy="42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2667002" y="-2658291"/>
            <a:ext cx="6857998" cy="12192001"/>
          </a:xfrm>
          <a:prstGeom prst="rect">
            <a:avLst/>
          </a:prstGeom>
          <a:gradFill flip="none" rotWithShape="1">
            <a:gsLst>
              <a:gs pos="77000">
                <a:schemeClr val="accent4">
                  <a:lumMod val="40000"/>
                  <a:lumOff val="6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2429773" y="1222972"/>
            <a:ext cx="7332454" cy="738664"/>
          </a:xfrm>
          <a:prstGeom prst="rect">
            <a:avLst/>
          </a:prstGeom>
          <a:noFill/>
          <a:ln w="28575">
            <a:solidFill>
              <a:srgbClr val="D6A300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Contoh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upaya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mengatasi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kecemasan</a:t>
            </a:r>
            <a:endParaRPr lang="en-US" sz="36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E45D4-FE85-4275-B20F-24BC6049F294}"/>
              </a:ext>
            </a:extLst>
          </p:cNvPr>
          <p:cNvSpPr txBox="1"/>
          <p:nvPr/>
        </p:nvSpPr>
        <p:spPr>
          <a:xfrm>
            <a:off x="966651" y="1977981"/>
            <a:ext cx="10084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BF9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sz="3200" b="1" dirty="0" err="1">
                <a:solidFill>
                  <a:srgbClr val="BF9000"/>
                </a:solidFill>
                <a:cs typeface="Times New Roman" panose="02020603050405020304" pitchFamily="18" charset="0"/>
              </a:rPr>
              <a:t>sebelum</a:t>
            </a:r>
            <a:r>
              <a:rPr lang="en-US" altLang="en-US" sz="3200" b="1" dirty="0">
                <a:solidFill>
                  <a:srgbClr val="BF9000"/>
                </a:solidFill>
                <a:cs typeface="Times New Roman" panose="02020603050405020304" pitchFamily="18" charset="0"/>
              </a:rPr>
              <a:t> dan </a:t>
            </a:r>
            <a:r>
              <a:rPr lang="en-US" altLang="en-US" sz="3200" b="1" dirty="0" err="1">
                <a:solidFill>
                  <a:srgbClr val="BF9000"/>
                </a:solidFill>
                <a:cs typeface="Times New Roman" panose="02020603050405020304" pitchFamily="18" charset="0"/>
              </a:rPr>
              <a:t>selama</a:t>
            </a:r>
            <a:r>
              <a:rPr lang="en-US" altLang="en-US" sz="3200" b="1" dirty="0">
                <a:solidFill>
                  <a:srgbClr val="BF9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>
                <a:solidFill>
                  <a:srgbClr val="BF9000"/>
                </a:solidFill>
                <a:cs typeface="Times New Roman" panose="02020603050405020304" pitchFamily="18" charset="0"/>
              </a:rPr>
              <a:t>ujian</a:t>
            </a:r>
            <a:r>
              <a:rPr lang="en-US" altLang="en-US" sz="3200" b="1" dirty="0">
                <a:solidFill>
                  <a:srgbClr val="BF9000"/>
                </a:solidFill>
                <a:cs typeface="Times New Roman" panose="02020603050405020304" pitchFamily="18" charset="0"/>
              </a:rPr>
              <a:t>)</a:t>
            </a:r>
            <a:endParaRPr lang="en-US" altLang="id-ID" sz="3200" dirty="0">
              <a:solidFill>
                <a:srgbClr val="562C19"/>
              </a:solidFill>
            </a:endParaRPr>
          </a:p>
        </p:txBody>
      </p:sp>
      <p:pic>
        <p:nvPicPr>
          <p:cNvPr id="3" name="Picture 2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91C0185B-3D7A-48B2-8355-AA9A203BB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3"/>
          <a:stretch/>
        </p:blipFill>
        <p:spPr>
          <a:xfrm>
            <a:off x="3679801" y="2553800"/>
            <a:ext cx="4832397" cy="43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2667002" y="-2658291"/>
            <a:ext cx="6857998" cy="12192001"/>
          </a:xfrm>
          <a:prstGeom prst="rect">
            <a:avLst/>
          </a:prstGeom>
          <a:gradFill flip="none" rotWithShape="1">
            <a:gsLst>
              <a:gs pos="77000">
                <a:schemeClr val="accent4">
                  <a:lumMod val="40000"/>
                  <a:lumOff val="6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2482027" y="900749"/>
            <a:ext cx="7332454" cy="738664"/>
          </a:xfrm>
          <a:prstGeom prst="rect">
            <a:avLst/>
          </a:prstGeom>
          <a:noFill/>
          <a:ln w="28575">
            <a:solidFill>
              <a:srgbClr val="D6A300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Apa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tindakan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Anda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sebelum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ujian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?</a:t>
            </a:r>
          </a:p>
        </p:txBody>
      </p:sp>
      <p:pic>
        <p:nvPicPr>
          <p:cNvPr id="3" name="Picture 2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91C0185B-3D7A-48B2-8355-AA9A203BB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3"/>
          <a:stretch/>
        </p:blipFill>
        <p:spPr>
          <a:xfrm>
            <a:off x="7713617" y="2200574"/>
            <a:ext cx="4201727" cy="3756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B1998-A715-487F-8748-97A35082927C}"/>
              </a:ext>
            </a:extLst>
          </p:cNvPr>
          <p:cNvSpPr txBox="1"/>
          <p:nvPr/>
        </p:nvSpPr>
        <p:spPr>
          <a:xfrm>
            <a:off x="537463" y="1858974"/>
            <a:ext cx="387927" cy="4703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1.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dirty="0">
                <a:solidFill>
                  <a:srgbClr val="562C19"/>
                </a:solidFill>
                <a:ea typeface="ＭＳ Ｐゴシック" panose="020B0600070205080204" pitchFamily="34" charset="-128"/>
              </a:rPr>
              <a:t>2.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3.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dirty="0">
                <a:solidFill>
                  <a:srgbClr val="562C19"/>
                </a:solidFill>
                <a:ea typeface="ＭＳ Ｐゴシック" panose="020B0600070205080204" pitchFamily="34" charset="-128"/>
              </a:rPr>
              <a:t>4.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5.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dirty="0">
                <a:solidFill>
                  <a:srgbClr val="562C19"/>
                </a:solidFill>
                <a:ea typeface="ＭＳ Ｐゴシック" panose="020B0600070205080204" pitchFamily="34" charset="-128"/>
              </a:rPr>
              <a:t>6.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7.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dirty="0">
                <a:solidFill>
                  <a:srgbClr val="562C19"/>
                </a:solidFill>
                <a:ea typeface="ＭＳ Ｐゴシック" panose="020B0600070205080204" pitchFamily="34" charset="-128"/>
              </a:rPr>
              <a:t>8.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9</a:t>
            </a:r>
            <a:r>
              <a:rPr lang="en-US" sz="2400" dirty="0">
                <a:solidFill>
                  <a:srgbClr val="562C19"/>
                </a:solidFill>
                <a:ea typeface="ＭＳ Ｐゴシック" panose="020B0600070205080204" pitchFamily="34" charset="-128"/>
              </a:rPr>
              <a:t>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10.</a:t>
            </a:r>
          </a:p>
          <a:p>
            <a:pPr marL="0" marR="0" indent="0" algn="r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dirty="0">
                <a:solidFill>
                  <a:srgbClr val="562C19"/>
                </a:solidFill>
                <a:ea typeface="ＭＳ Ｐゴシック" panose="020B0600070205080204" pitchFamily="34" charset="-128"/>
              </a:rPr>
              <a:t>11.</a:t>
            </a:r>
            <a:endParaRPr lang="en-US" sz="2400" b="0" i="0" u="none" strike="noStrike" dirty="0">
              <a:solidFill>
                <a:srgbClr val="562C19"/>
              </a:solidFill>
              <a:effectLst/>
              <a:ea typeface="ＭＳ Ｐゴシック" panose="020B060007020508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EF147-D8D9-4B96-818A-42C44957BFB5}"/>
              </a:ext>
            </a:extLst>
          </p:cNvPr>
          <p:cNvSpPr txBox="1"/>
          <p:nvPr/>
        </p:nvSpPr>
        <p:spPr>
          <a:xfrm>
            <a:off x="1023460" y="1858974"/>
            <a:ext cx="8122993" cy="46397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Bersikap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positif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            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Membuat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jadual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belajar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Mengetahui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format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ujian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Membuat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rencana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belajar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Memprediksi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pertanyaan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ujian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Berlatih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mengingat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informasi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Berlatih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mengerjakan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soal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S</a:t>
            </a:r>
            <a:r>
              <a:rPr lang="id-ID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urvei seluruh tes 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&amp;</a:t>
            </a:r>
            <a:r>
              <a:rPr lang="id-ID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mulai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dgn</a:t>
            </a:r>
            <a:r>
              <a:rPr lang="id-ID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pertanyaan termudah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</a:t>
            </a:r>
            <a:r>
              <a:rPr lang="id-ID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embaca petunjuk dengan cermat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Membuat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reviu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sebelum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mengerjakan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soal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essay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  <a:p>
            <a:pPr marL="0" marR="0" indent="0" algn="l" rtl="0" eaLnBrk="0" fontAlgn="base" latinLnBrk="0" hangingPunct="0">
              <a:spcBef>
                <a:spcPts val="480"/>
              </a:spcBef>
              <a:spcAft>
                <a:spcPts val="0"/>
              </a:spcAft>
            </a:pP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Memeriksa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seluruh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jawaban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sblm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menyerahkan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/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unggah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 </a:t>
            </a:r>
            <a:r>
              <a:rPr lang="en-US" sz="2400" b="0" i="0" u="none" strike="noStrike" kern="1200" spc="0" baseline="0" dirty="0" err="1">
                <a:ln>
                  <a:noFill/>
                </a:ln>
                <a:solidFill>
                  <a:srgbClr val="562C19"/>
                </a:solidFill>
                <a:effectLst/>
                <a:ea typeface="ＭＳ Ｐゴシック" panose="020B0600070205080204" pitchFamily="34" charset="-128"/>
              </a:rPr>
              <a:t>jawaban</a:t>
            </a:r>
            <a:endParaRPr lang="en-US" sz="2400" b="0" i="0" u="none" strike="noStrike" dirty="0">
              <a:solidFill>
                <a:srgbClr val="562C1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726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7706DC08-D820-4243-9086-62E565BCA6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7075" y="4620"/>
            <a:ext cx="1118398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-1"/>
            <a:ext cx="9737124" cy="6853381"/>
          </a:xfrm>
          <a:prstGeom prst="rect">
            <a:avLst/>
          </a:prstGeom>
          <a:gradFill flip="none" rotWithShape="1">
            <a:gsLst>
              <a:gs pos="46000">
                <a:schemeClr val="accent4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35" y="2410435"/>
            <a:ext cx="1266829" cy="950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E5C351-38BC-4566-B6B8-2F5B46410422}"/>
              </a:ext>
            </a:extLst>
          </p:cNvPr>
          <p:cNvSpPr txBox="1"/>
          <p:nvPr/>
        </p:nvSpPr>
        <p:spPr>
          <a:xfrm>
            <a:off x="771920" y="3426690"/>
            <a:ext cx="5653264" cy="1107996"/>
          </a:xfrm>
          <a:prstGeom prst="rect">
            <a:avLst/>
          </a:prstGeom>
          <a:noFill/>
          <a:ln w="57150">
            <a:noFill/>
          </a:ln>
        </p:spPr>
        <p:txBody>
          <a:bodyPr wrap="square" tIns="91440" bIns="91440" rtlCol="0" anchor="ctr">
            <a:spAutoFit/>
          </a:bodyPr>
          <a:lstStyle/>
          <a:p>
            <a:pPr algn="just"/>
            <a:r>
              <a:rPr lang="en-US" sz="6000" b="1" dirty="0" err="1">
                <a:solidFill>
                  <a:schemeClr val="accent4">
                    <a:lumMod val="50000"/>
                  </a:schemeClr>
                </a:solidFill>
                <a:ea typeface="Kozuka Gothic Pr6N B" panose="020B0800000000000000" pitchFamily="34" charset="-128"/>
                <a:cs typeface="Arial" panose="020B0604020202020204" pitchFamily="34" charset="0"/>
              </a:rPr>
              <a:t>Terima</a:t>
            </a:r>
            <a:r>
              <a:rPr lang="en-US" sz="6000" b="1" dirty="0">
                <a:solidFill>
                  <a:schemeClr val="accent4">
                    <a:lumMod val="50000"/>
                  </a:schemeClr>
                </a:solidFill>
                <a:ea typeface="Kozuka Gothic Pr6N B" panose="020B0800000000000000" pitchFamily="34" charset="-128"/>
                <a:cs typeface="Arial" panose="020B0604020202020204" pitchFamily="34" charset="0"/>
              </a:rPr>
              <a:t> Kasih</a:t>
            </a:r>
            <a:endParaRPr lang="en-US" sz="6000" dirty="0">
              <a:solidFill>
                <a:schemeClr val="accent4">
                  <a:lumMod val="50000"/>
                </a:schemeClr>
              </a:solidFill>
              <a:ea typeface="Kozuka Gothic Pr6N B" panose="020B08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1065442" cy="6853381"/>
          </a:xfrm>
          <a:prstGeom prst="rect">
            <a:avLst/>
          </a:prstGeom>
          <a:gradFill flip="none" rotWithShape="1">
            <a:gsLst>
              <a:gs pos="65000">
                <a:schemeClr val="accent4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449838" y="1564674"/>
            <a:ext cx="11284961" cy="800219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Definisi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Rasa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Cemas</a:t>
            </a:r>
            <a:endParaRPr lang="en-US" sz="40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F69-9D55-4895-8DDC-A255191016A1}"/>
              </a:ext>
            </a:extLst>
          </p:cNvPr>
          <p:cNvSpPr txBox="1"/>
          <p:nvPr/>
        </p:nvSpPr>
        <p:spPr>
          <a:xfrm>
            <a:off x="449838" y="2729744"/>
            <a:ext cx="611642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Respons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emosional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terhadap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potensi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ancaman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yang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tidak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teridentifikasi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dan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ditandai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dengan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kewaspadaan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, dan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kekhawatiran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sehingga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menghasilkan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pola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spesifik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perilaku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defensif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dan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respons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autonom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secara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bersamaan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800" b="1" dirty="0">
              <a:solidFill>
                <a:srgbClr val="7F6000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800" b="1" dirty="0">
              <a:solidFill>
                <a:srgbClr val="7F6000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dirty="0" err="1">
                <a:solidFill>
                  <a:srgbClr val="7F6000"/>
                </a:solidFill>
                <a:cs typeface="Times New Roman" panose="02020603050405020304" pitchFamily="18" charset="0"/>
              </a:rPr>
              <a:t>Tovote</a:t>
            </a:r>
            <a:r>
              <a:rPr lang="en-US" altLang="en-US" dirty="0">
                <a:solidFill>
                  <a:srgbClr val="7F6000"/>
                </a:solidFill>
                <a:cs typeface="Times New Roman" panose="02020603050405020304" pitchFamily="18" charset="0"/>
              </a:rPr>
              <a:t> P et al., 2015</a:t>
            </a:r>
            <a:endParaRPr lang="en-US" altLang="en-US" dirty="0">
              <a:solidFill>
                <a:srgbClr val="7F6000"/>
              </a:solidFill>
            </a:endParaRPr>
          </a:p>
        </p:txBody>
      </p:sp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D93426B-D5C7-4830-A061-2881AAFA4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"/>
          <a:stretch/>
        </p:blipFill>
        <p:spPr>
          <a:xfrm flipH="1">
            <a:off x="6361772" y="1204159"/>
            <a:ext cx="5594938" cy="5653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A4B811-372E-4F81-A7CF-C78D41B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2667002" y="-2667000"/>
            <a:ext cx="6857998" cy="12192001"/>
          </a:xfrm>
          <a:prstGeom prst="rect">
            <a:avLst/>
          </a:prstGeom>
          <a:gradFill flip="none" rotWithShape="1">
            <a:gsLst>
              <a:gs pos="77000">
                <a:schemeClr val="accent4">
                  <a:lumMod val="40000"/>
                  <a:lumOff val="6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3169920" y="725503"/>
            <a:ext cx="5938187" cy="800219"/>
          </a:xfrm>
          <a:prstGeom prst="rect">
            <a:avLst/>
          </a:prstGeom>
          <a:noFill/>
          <a:ln w="28575">
            <a:solidFill>
              <a:srgbClr val="D6A300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Penyebab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Kecemasan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Diri</a:t>
            </a:r>
            <a:endParaRPr lang="en-US" sz="40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F69-9D55-4895-8DDC-A255191016A1}"/>
              </a:ext>
            </a:extLst>
          </p:cNvPr>
          <p:cNvSpPr txBox="1"/>
          <p:nvPr/>
        </p:nvSpPr>
        <p:spPr>
          <a:xfrm>
            <a:off x="380171" y="1662772"/>
            <a:ext cx="52716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 b="1" dirty="0">
                <a:solidFill>
                  <a:srgbClr val="562C19"/>
                </a:solidFill>
                <a:cs typeface="Times New Roman" panose="02020603050405020304" pitchFamily="18" charset="0"/>
              </a:rPr>
              <a:t>PERSEPSI</a:t>
            </a:r>
          </a:p>
          <a:p>
            <a:pPr>
              <a:spcBef>
                <a:spcPct val="0"/>
              </a:spcBef>
            </a:pPr>
            <a:r>
              <a:rPr lang="en-US" altLang="id-ID" sz="2400" dirty="0">
                <a:solidFill>
                  <a:srgbClr val="BF9000"/>
                </a:solidFill>
              </a:rPr>
              <a:t>T</a:t>
            </a:r>
            <a:r>
              <a:rPr lang="id-ID" altLang="id-ID" sz="2400" dirty="0">
                <a:solidFill>
                  <a:srgbClr val="BF9000"/>
                </a:solidFill>
              </a:rPr>
              <a:t>akut tidak dapat memenuhi harapan orang orang lain terhadap </a:t>
            </a:r>
            <a:r>
              <a:rPr lang="en-US" altLang="id-ID" sz="2400" dirty="0" err="1">
                <a:solidFill>
                  <a:srgbClr val="BF9000"/>
                </a:solidFill>
              </a:rPr>
              <a:t>kita</a:t>
            </a:r>
            <a:endParaRPr lang="en-US" altLang="id-ID" sz="2400" dirty="0">
              <a:solidFill>
                <a:srgbClr val="BF9000"/>
              </a:solidFill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50DEBE1-2DE3-4044-B429-2B05899C3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3"/>
          <a:stretch/>
        </p:blipFill>
        <p:spPr>
          <a:xfrm>
            <a:off x="3039711" y="2265036"/>
            <a:ext cx="5651443" cy="45929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55FF70-D106-40CB-8E13-E3CAF3B6D78C}"/>
              </a:ext>
            </a:extLst>
          </p:cNvPr>
          <p:cNvSpPr txBox="1"/>
          <p:nvPr/>
        </p:nvSpPr>
        <p:spPr>
          <a:xfrm>
            <a:off x="403865" y="3773683"/>
            <a:ext cx="255704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 b="1" dirty="0">
                <a:solidFill>
                  <a:srgbClr val="562C19"/>
                </a:solidFill>
                <a:cs typeface="Times New Roman" panose="02020603050405020304" pitchFamily="18" charset="0"/>
              </a:rPr>
              <a:t>NILAI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id-ID" altLang="id-ID" sz="2400" dirty="0">
                <a:solidFill>
                  <a:srgbClr val="BF9000"/>
                </a:solidFill>
              </a:rPr>
              <a:t>Menganggap nilai ujian </a:t>
            </a:r>
            <a:r>
              <a:rPr lang="en-US" altLang="id-ID" sz="2400" dirty="0" err="1">
                <a:solidFill>
                  <a:srgbClr val="BF9000"/>
                </a:solidFill>
              </a:rPr>
              <a:t>sbg</a:t>
            </a:r>
            <a:r>
              <a:rPr lang="id-ID" altLang="id-ID" sz="2400" dirty="0">
                <a:solidFill>
                  <a:srgbClr val="BF9000"/>
                </a:solidFill>
              </a:rPr>
              <a:t> penentu yang sangat berharga dalam hidup </a:t>
            </a:r>
            <a:endParaRPr lang="en-US" altLang="id-ID" sz="2400" dirty="0">
              <a:solidFill>
                <a:srgbClr val="BF9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19421-6E5B-4446-898A-1D9BFB383ABE}"/>
              </a:ext>
            </a:extLst>
          </p:cNvPr>
          <p:cNvSpPr txBox="1"/>
          <p:nvPr/>
        </p:nvSpPr>
        <p:spPr>
          <a:xfrm>
            <a:off x="6399296" y="1662772"/>
            <a:ext cx="52716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 b="1" dirty="0">
                <a:solidFill>
                  <a:srgbClr val="562C19"/>
                </a:solidFill>
                <a:cs typeface="Times New Roman" panose="02020603050405020304" pitchFamily="18" charset="0"/>
              </a:rPr>
              <a:t>TAKUT</a:t>
            </a:r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id-ID" sz="2400" dirty="0">
                <a:solidFill>
                  <a:srgbClr val="BF9000"/>
                </a:solidFill>
              </a:rPr>
              <a:t>T</a:t>
            </a:r>
            <a:r>
              <a:rPr lang="id-ID" altLang="id-ID" sz="2400" dirty="0">
                <a:solidFill>
                  <a:srgbClr val="BF9000"/>
                </a:solidFill>
              </a:rPr>
              <a:t>akut akan kehilangan </a:t>
            </a:r>
            <a:r>
              <a:rPr lang="en-US" altLang="id-ID" sz="2400" dirty="0" err="1">
                <a:solidFill>
                  <a:srgbClr val="BF9000"/>
                </a:solidFill>
              </a:rPr>
              <a:t>pengakuan</a:t>
            </a:r>
            <a:r>
              <a:rPr lang="id-ID" altLang="id-ID" sz="2400" dirty="0">
                <a:solidFill>
                  <a:srgbClr val="BF9000"/>
                </a:solidFill>
              </a:rPr>
              <a:t> dari orang penting jika gagal ujian</a:t>
            </a:r>
            <a:endParaRPr lang="en-US" altLang="id-ID" sz="2400" dirty="0">
              <a:solidFill>
                <a:srgbClr val="BF9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3210B-8238-4A01-924C-5DCF30F8F662}"/>
              </a:ext>
            </a:extLst>
          </p:cNvPr>
          <p:cNvSpPr txBox="1"/>
          <p:nvPr/>
        </p:nvSpPr>
        <p:spPr>
          <a:xfrm>
            <a:off x="9108107" y="3773683"/>
            <a:ext cx="25570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 b="1" dirty="0">
                <a:solidFill>
                  <a:srgbClr val="562C19"/>
                </a:solidFill>
                <a:cs typeface="Times New Roman" panose="02020603050405020304" pitchFamily="18" charset="0"/>
              </a:rPr>
              <a:t>KONTROL</a:t>
            </a:r>
          </a:p>
          <a:p>
            <a:pPr algn="r" eaLnBrk="1" hangingPunct="1">
              <a:spcBef>
                <a:spcPct val="0"/>
              </a:spcBef>
              <a:buSzTx/>
              <a:buFontTx/>
              <a:buNone/>
            </a:pPr>
            <a:r>
              <a:rPr lang="id-ID" altLang="id-ID" sz="2400" dirty="0">
                <a:solidFill>
                  <a:srgbClr val="BF9000"/>
                </a:solidFill>
              </a:rPr>
              <a:t>Merasa tidak berdaya </a:t>
            </a:r>
            <a:r>
              <a:rPr lang="en-US" altLang="id-ID" sz="2400" dirty="0">
                <a:solidFill>
                  <a:srgbClr val="BF9000"/>
                </a:solidFill>
              </a:rPr>
              <a:t>&amp;/</a:t>
            </a:r>
            <a:r>
              <a:rPr lang="id-ID" altLang="id-ID" sz="2400" dirty="0">
                <a:solidFill>
                  <a:srgbClr val="BF9000"/>
                </a:solidFill>
              </a:rPr>
              <a:t> tidak punya</a:t>
            </a:r>
            <a:r>
              <a:rPr lang="en-US" altLang="id-ID" sz="2400" dirty="0">
                <a:solidFill>
                  <a:srgbClr val="BF9000"/>
                </a:solidFill>
              </a:rPr>
              <a:t> </a:t>
            </a:r>
            <a:r>
              <a:rPr lang="id-ID" altLang="id-ID" sz="2400" dirty="0">
                <a:solidFill>
                  <a:srgbClr val="BF9000"/>
                </a:solidFill>
              </a:rPr>
              <a:t>kendali </a:t>
            </a:r>
            <a:r>
              <a:rPr lang="en-US" altLang="id-ID" sz="2400" dirty="0" err="1">
                <a:solidFill>
                  <a:srgbClr val="BF9000"/>
                </a:solidFill>
              </a:rPr>
              <a:t>thp</a:t>
            </a:r>
            <a:r>
              <a:rPr lang="id-ID" altLang="id-ID" sz="2400" dirty="0">
                <a:solidFill>
                  <a:srgbClr val="BF9000"/>
                </a:solidFill>
              </a:rPr>
              <a:t> apa yan</a:t>
            </a:r>
            <a:r>
              <a:rPr lang="en-US" altLang="id-ID" sz="2400" dirty="0">
                <a:solidFill>
                  <a:srgbClr val="BF9000"/>
                </a:solidFill>
              </a:rPr>
              <a:t>g </a:t>
            </a:r>
            <a:r>
              <a:rPr lang="en-US" altLang="id-ID" sz="2400" dirty="0" err="1">
                <a:solidFill>
                  <a:srgbClr val="BF9000"/>
                </a:solidFill>
              </a:rPr>
              <a:t>dilakukan</a:t>
            </a:r>
            <a:endParaRPr lang="id-ID" altLang="id-ID" sz="2400" dirty="0">
              <a:solidFill>
                <a:srgbClr val="BF9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9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2667002" y="-2667000"/>
            <a:ext cx="6857998" cy="12192001"/>
          </a:xfrm>
          <a:prstGeom prst="rect">
            <a:avLst/>
          </a:prstGeom>
          <a:gradFill flip="none" rotWithShape="1">
            <a:gsLst>
              <a:gs pos="77000">
                <a:schemeClr val="accent4">
                  <a:lumMod val="40000"/>
                  <a:lumOff val="6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3039711" y="725503"/>
            <a:ext cx="6687763" cy="800219"/>
          </a:xfrm>
          <a:prstGeom prst="rect">
            <a:avLst/>
          </a:prstGeom>
          <a:noFill/>
          <a:ln w="28575">
            <a:solidFill>
              <a:srgbClr val="D6A300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Kecemasan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yang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dapat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Terjadi</a:t>
            </a:r>
            <a:endParaRPr lang="en-US" sz="40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F69-9D55-4895-8DDC-A255191016A1}"/>
              </a:ext>
            </a:extLst>
          </p:cNvPr>
          <p:cNvSpPr txBox="1"/>
          <p:nvPr/>
        </p:nvSpPr>
        <p:spPr>
          <a:xfrm>
            <a:off x="1263974" y="2359722"/>
            <a:ext cx="96640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solidFill>
                  <a:srgbClr val="562C19"/>
                </a:solidFill>
                <a:cs typeface="Times New Roman" panose="02020603050405020304" pitchFamily="18" charset="0"/>
              </a:rPr>
              <a:t>• </a:t>
            </a:r>
            <a:r>
              <a:rPr lang="en-US" sz="3200" dirty="0" err="1">
                <a:solidFill>
                  <a:srgbClr val="562C19"/>
                </a:solidFill>
              </a:rPr>
              <a:t>Takut</a:t>
            </a:r>
            <a:r>
              <a:rPr lang="en-US" sz="3200" dirty="0">
                <a:solidFill>
                  <a:srgbClr val="562C19"/>
                </a:solidFill>
              </a:rPr>
              <a:t> </a:t>
            </a:r>
            <a:r>
              <a:rPr lang="en-US" sz="3200" dirty="0" err="1">
                <a:solidFill>
                  <a:srgbClr val="562C19"/>
                </a:solidFill>
              </a:rPr>
              <a:t>gagal</a:t>
            </a:r>
            <a:r>
              <a:rPr lang="en-US" sz="3200" dirty="0">
                <a:solidFill>
                  <a:srgbClr val="562C19"/>
                </a:solidFill>
              </a:rPr>
              <a:t> pada </a:t>
            </a:r>
            <a:r>
              <a:rPr lang="en-US" sz="3200" dirty="0" err="1">
                <a:solidFill>
                  <a:srgbClr val="562C19"/>
                </a:solidFill>
              </a:rPr>
              <a:t>ujian</a:t>
            </a:r>
            <a:endParaRPr lang="en-US" sz="3200" dirty="0">
              <a:solidFill>
                <a:srgbClr val="562C19"/>
              </a:solidFill>
            </a:endParaRPr>
          </a:p>
          <a:p>
            <a:r>
              <a:rPr lang="en-US" altLang="en-US" sz="3200" dirty="0">
                <a:solidFill>
                  <a:srgbClr val="562C19"/>
                </a:solidFill>
                <a:cs typeface="Times New Roman" panose="02020603050405020304" pitchFamily="18" charset="0"/>
              </a:rPr>
              <a:t>• </a:t>
            </a:r>
            <a:r>
              <a:rPr lang="en-US" sz="3200" dirty="0" err="1">
                <a:solidFill>
                  <a:srgbClr val="562C19"/>
                </a:solidFill>
              </a:rPr>
              <a:t>Sulit</a:t>
            </a:r>
            <a:r>
              <a:rPr lang="en-US" sz="3200" dirty="0">
                <a:solidFill>
                  <a:srgbClr val="562C19"/>
                </a:solidFill>
              </a:rPr>
              <a:t> </a:t>
            </a:r>
            <a:r>
              <a:rPr lang="en-US" sz="3200" dirty="0" err="1">
                <a:solidFill>
                  <a:srgbClr val="562C19"/>
                </a:solidFill>
              </a:rPr>
              <a:t>membagi</a:t>
            </a:r>
            <a:r>
              <a:rPr lang="en-US" sz="3200" dirty="0">
                <a:solidFill>
                  <a:srgbClr val="562C19"/>
                </a:solidFill>
              </a:rPr>
              <a:t> </a:t>
            </a:r>
            <a:r>
              <a:rPr lang="en-US" sz="3200" dirty="0" err="1">
                <a:solidFill>
                  <a:srgbClr val="562C19"/>
                </a:solidFill>
              </a:rPr>
              <a:t>waktu</a:t>
            </a:r>
            <a:r>
              <a:rPr lang="en-US" sz="3200" dirty="0">
                <a:solidFill>
                  <a:srgbClr val="562C19"/>
                </a:solidFill>
              </a:rPr>
              <a:t> (</a:t>
            </a:r>
            <a:r>
              <a:rPr lang="en-US" sz="3200" dirty="0" err="1">
                <a:solidFill>
                  <a:srgbClr val="562C19"/>
                </a:solidFill>
              </a:rPr>
              <a:t>pekerjaan</a:t>
            </a:r>
            <a:r>
              <a:rPr lang="en-US" sz="3200" dirty="0">
                <a:solidFill>
                  <a:srgbClr val="562C19"/>
                </a:solidFill>
              </a:rPr>
              <a:t>, </a:t>
            </a:r>
            <a:r>
              <a:rPr lang="en-US" sz="3200" dirty="0" err="1">
                <a:solidFill>
                  <a:srgbClr val="562C19"/>
                </a:solidFill>
              </a:rPr>
              <a:t>keluarga</a:t>
            </a:r>
            <a:r>
              <a:rPr lang="en-US" sz="3200" dirty="0">
                <a:solidFill>
                  <a:srgbClr val="562C19"/>
                </a:solidFill>
              </a:rPr>
              <a:t>, </a:t>
            </a:r>
            <a:r>
              <a:rPr lang="en-US" sz="3200" dirty="0" err="1">
                <a:solidFill>
                  <a:srgbClr val="562C19"/>
                </a:solidFill>
              </a:rPr>
              <a:t>sosialisasi</a:t>
            </a:r>
            <a:r>
              <a:rPr lang="en-US" sz="3200" dirty="0">
                <a:solidFill>
                  <a:srgbClr val="562C19"/>
                </a:solidFill>
              </a:rPr>
              <a:t>)</a:t>
            </a:r>
          </a:p>
          <a:p>
            <a:r>
              <a:rPr lang="en-US" altLang="en-US" sz="3200" dirty="0">
                <a:solidFill>
                  <a:srgbClr val="562C19"/>
                </a:solidFill>
                <a:cs typeface="Times New Roman" panose="02020603050405020304" pitchFamily="18" charset="0"/>
              </a:rPr>
              <a:t>• </a:t>
            </a:r>
            <a:r>
              <a:rPr lang="en-US" sz="3200" dirty="0" err="1">
                <a:solidFill>
                  <a:srgbClr val="562C19"/>
                </a:solidFill>
              </a:rPr>
              <a:t>Mengulang</a:t>
            </a:r>
            <a:r>
              <a:rPr lang="en-US" sz="3200" dirty="0">
                <a:solidFill>
                  <a:srgbClr val="562C19"/>
                </a:solidFill>
              </a:rPr>
              <a:t> </a:t>
            </a:r>
            <a:r>
              <a:rPr lang="en-US" sz="3200" dirty="0" err="1">
                <a:solidFill>
                  <a:srgbClr val="562C19"/>
                </a:solidFill>
              </a:rPr>
              <a:t>matakuliah</a:t>
            </a:r>
            <a:r>
              <a:rPr lang="en-US" sz="3200" dirty="0">
                <a:solidFill>
                  <a:srgbClr val="562C19"/>
                </a:solidFill>
              </a:rPr>
              <a:t> </a:t>
            </a:r>
            <a:r>
              <a:rPr lang="en-US" sz="3200" dirty="0" err="1">
                <a:solidFill>
                  <a:srgbClr val="562C19"/>
                </a:solidFill>
              </a:rPr>
              <a:t>berkali</a:t>
            </a:r>
            <a:r>
              <a:rPr lang="en-US" sz="3200" dirty="0">
                <a:solidFill>
                  <a:srgbClr val="562C19"/>
                </a:solidFill>
              </a:rPr>
              <a:t>-kali</a:t>
            </a:r>
          </a:p>
          <a:p>
            <a:r>
              <a:rPr lang="en-US" altLang="en-US" sz="3200" dirty="0">
                <a:solidFill>
                  <a:srgbClr val="562C19"/>
                </a:solidFill>
                <a:cs typeface="Times New Roman" panose="02020603050405020304" pitchFamily="18" charset="0"/>
              </a:rPr>
              <a:t>• </a:t>
            </a:r>
            <a:r>
              <a:rPr lang="en-US" sz="3200" dirty="0">
                <a:solidFill>
                  <a:srgbClr val="562C19"/>
                </a:solidFill>
              </a:rPr>
              <a:t>Hasil </a:t>
            </a:r>
            <a:r>
              <a:rPr lang="en-US" sz="3200" dirty="0" err="1">
                <a:solidFill>
                  <a:srgbClr val="562C19"/>
                </a:solidFill>
              </a:rPr>
              <a:t>belajar</a:t>
            </a:r>
            <a:r>
              <a:rPr lang="en-US" sz="3200" dirty="0">
                <a:solidFill>
                  <a:srgbClr val="562C19"/>
                </a:solidFill>
              </a:rPr>
              <a:t> </a:t>
            </a:r>
            <a:r>
              <a:rPr lang="en-US" sz="3200" dirty="0" err="1">
                <a:solidFill>
                  <a:srgbClr val="562C19"/>
                </a:solidFill>
              </a:rPr>
              <a:t>rendah</a:t>
            </a:r>
            <a:endParaRPr lang="en-US" sz="3200" dirty="0">
              <a:solidFill>
                <a:srgbClr val="562C19"/>
              </a:solidFill>
            </a:endParaRPr>
          </a:p>
          <a:p>
            <a:r>
              <a:rPr lang="en-US" altLang="en-US" sz="3200" dirty="0">
                <a:solidFill>
                  <a:srgbClr val="562C19"/>
                </a:solidFill>
                <a:cs typeface="Times New Roman" panose="02020603050405020304" pitchFamily="18" charset="0"/>
              </a:rPr>
              <a:t>• </a:t>
            </a:r>
            <a:r>
              <a:rPr lang="en-US" sz="3200" dirty="0" err="1">
                <a:solidFill>
                  <a:srgbClr val="562C19"/>
                </a:solidFill>
              </a:rPr>
              <a:t>Kesulitan</a:t>
            </a:r>
            <a:r>
              <a:rPr lang="en-US" sz="3200" dirty="0">
                <a:solidFill>
                  <a:srgbClr val="562C19"/>
                </a:solidFill>
              </a:rPr>
              <a:t> </a:t>
            </a:r>
            <a:r>
              <a:rPr lang="en-US" sz="3200" dirty="0" err="1">
                <a:solidFill>
                  <a:srgbClr val="562C19"/>
                </a:solidFill>
              </a:rPr>
              <a:t>belajar</a:t>
            </a:r>
            <a:endParaRPr lang="en-US" sz="3200" dirty="0">
              <a:solidFill>
                <a:srgbClr val="562C19"/>
              </a:solidFill>
            </a:endParaRPr>
          </a:p>
        </p:txBody>
      </p:sp>
      <p:pic>
        <p:nvPicPr>
          <p:cNvPr id="6" name="Picture 5" descr="A person sitt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17275670-F88E-4A57-8B0A-5ACC774C4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0856" y="3446437"/>
            <a:ext cx="4231144" cy="42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2667002" y="-2667000"/>
            <a:ext cx="6857998" cy="12192001"/>
          </a:xfrm>
          <a:prstGeom prst="rect">
            <a:avLst/>
          </a:prstGeom>
          <a:gradFill flip="none" rotWithShape="1">
            <a:gsLst>
              <a:gs pos="77000">
                <a:schemeClr val="accent4">
                  <a:lumMod val="40000"/>
                  <a:lumOff val="6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3640346" y="711469"/>
            <a:ext cx="5551396" cy="800219"/>
          </a:xfrm>
          <a:prstGeom prst="rect">
            <a:avLst/>
          </a:prstGeom>
          <a:noFill/>
          <a:ln w="28575">
            <a:solidFill>
              <a:srgbClr val="D6A300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Contoh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Kecemasan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Diri</a:t>
            </a:r>
            <a:endParaRPr lang="en-US" sz="40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F69-9D55-4895-8DDC-A255191016A1}"/>
              </a:ext>
            </a:extLst>
          </p:cNvPr>
          <p:cNvSpPr txBox="1"/>
          <p:nvPr/>
        </p:nvSpPr>
        <p:spPr>
          <a:xfrm>
            <a:off x="1263974" y="2147067"/>
            <a:ext cx="96640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solidFill>
                  <a:srgbClr val="7F6000"/>
                </a:solidFill>
                <a:cs typeface="Times New Roman" panose="02020603050405020304" pitchFamily="18" charset="0"/>
              </a:rPr>
              <a:t>• </a:t>
            </a:r>
            <a:r>
              <a:rPr lang="en-US" altLang="id-ID" sz="3200" dirty="0" err="1">
                <a:solidFill>
                  <a:srgbClr val="7F6000"/>
                </a:solidFill>
              </a:rPr>
              <a:t>Panik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</a:p>
          <a:p>
            <a:r>
              <a:rPr lang="en-US" altLang="en-US" sz="3200" dirty="0">
                <a:solidFill>
                  <a:srgbClr val="7F6000"/>
                </a:solidFill>
                <a:cs typeface="Times New Roman" panose="02020603050405020304" pitchFamily="18" charset="0"/>
              </a:rPr>
              <a:t>• </a:t>
            </a:r>
            <a:r>
              <a:rPr lang="en-US" altLang="id-ID" sz="3200" dirty="0" err="1">
                <a:solidFill>
                  <a:srgbClr val="7F6000"/>
                </a:solidFill>
              </a:rPr>
              <a:t>Takut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gagal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dalam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ujian</a:t>
            </a:r>
            <a:endParaRPr lang="en-US" altLang="id-ID" sz="3200" dirty="0">
              <a:solidFill>
                <a:srgbClr val="7F6000"/>
              </a:solidFill>
            </a:endParaRPr>
          </a:p>
          <a:p>
            <a:r>
              <a:rPr lang="en-US" altLang="en-US" sz="3200" dirty="0">
                <a:solidFill>
                  <a:srgbClr val="7F6000"/>
                </a:solidFill>
                <a:cs typeface="Times New Roman" panose="02020603050405020304" pitchFamily="18" charset="0"/>
              </a:rPr>
              <a:t>• </a:t>
            </a:r>
            <a:r>
              <a:rPr lang="en-US" altLang="id-ID" sz="3200" dirty="0" err="1">
                <a:solidFill>
                  <a:srgbClr val="7F6000"/>
                </a:solidFill>
              </a:rPr>
              <a:t>Lupa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semua</a:t>
            </a:r>
            <a:r>
              <a:rPr lang="en-US" altLang="id-ID" sz="3200" dirty="0">
                <a:solidFill>
                  <a:srgbClr val="7F6000"/>
                </a:solidFill>
              </a:rPr>
              <a:t> yang </a:t>
            </a:r>
            <a:r>
              <a:rPr lang="en-US" altLang="id-ID" sz="3200" dirty="0" err="1">
                <a:solidFill>
                  <a:srgbClr val="7F6000"/>
                </a:solidFill>
              </a:rPr>
              <a:t>sudah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dipelajari</a:t>
            </a:r>
            <a:endParaRPr lang="en-US" altLang="id-ID" sz="3200" dirty="0">
              <a:solidFill>
                <a:srgbClr val="7F6000"/>
              </a:solidFill>
            </a:endParaRPr>
          </a:p>
          <a:p>
            <a:r>
              <a:rPr lang="en-US" altLang="en-US" sz="3200" dirty="0">
                <a:solidFill>
                  <a:srgbClr val="7F6000"/>
                </a:solidFill>
                <a:cs typeface="Times New Roman" panose="02020603050405020304" pitchFamily="18" charset="0"/>
              </a:rPr>
              <a:t>• </a:t>
            </a:r>
            <a:r>
              <a:rPr lang="en-US" altLang="id-ID" sz="3200" dirty="0" err="1">
                <a:solidFill>
                  <a:srgbClr val="7F6000"/>
                </a:solidFill>
              </a:rPr>
              <a:t>Keliru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menjawab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soal</a:t>
            </a:r>
            <a:endParaRPr lang="en-US" altLang="id-ID" sz="3200" dirty="0">
              <a:solidFill>
                <a:srgbClr val="7F6000"/>
              </a:solidFill>
            </a:endParaRPr>
          </a:p>
          <a:p>
            <a:r>
              <a:rPr lang="en-US" altLang="en-US" sz="3200" dirty="0">
                <a:solidFill>
                  <a:srgbClr val="7F6000"/>
                </a:solidFill>
                <a:cs typeface="Times New Roman" panose="02020603050405020304" pitchFamily="18" charset="0"/>
              </a:rPr>
              <a:t>• </a:t>
            </a:r>
            <a:r>
              <a:rPr lang="en-US" altLang="id-ID" sz="3200" dirty="0" err="1">
                <a:solidFill>
                  <a:srgbClr val="7F6000"/>
                </a:solidFill>
              </a:rPr>
              <a:t>Sulit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konsentrasi</a:t>
            </a:r>
            <a:r>
              <a:rPr lang="en-US" altLang="id-ID" sz="3200" dirty="0">
                <a:solidFill>
                  <a:srgbClr val="7F6000"/>
                </a:solidFill>
              </a:rPr>
              <a:t> ---- </a:t>
            </a:r>
            <a:r>
              <a:rPr lang="en-US" altLang="id-ID" sz="3200" dirty="0" err="1">
                <a:solidFill>
                  <a:srgbClr val="7F6000"/>
                </a:solidFill>
              </a:rPr>
              <a:t>gagal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fokus</a:t>
            </a:r>
            <a:r>
              <a:rPr lang="en-US" altLang="id-ID" sz="3200" dirty="0">
                <a:solidFill>
                  <a:srgbClr val="7F6000"/>
                </a:solidFill>
              </a:rPr>
              <a:t> !</a:t>
            </a:r>
            <a:endParaRPr lang="id-ID" altLang="id-ID" sz="3200" dirty="0">
              <a:solidFill>
                <a:srgbClr val="7F6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31727-0D21-472D-9980-35F8B7038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81" y="3948223"/>
            <a:ext cx="4940607" cy="52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2667002" y="-2667000"/>
            <a:ext cx="6857998" cy="12192001"/>
          </a:xfrm>
          <a:prstGeom prst="rect">
            <a:avLst/>
          </a:prstGeom>
          <a:gradFill flip="none" rotWithShape="1">
            <a:gsLst>
              <a:gs pos="77000">
                <a:schemeClr val="accent4">
                  <a:lumMod val="40000"/>
                  <a:lumOff val="6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sitt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4C2A98A5-AD14-4681-9D64-90B068566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1" b="30750"/>
          <a:stretch/>
        </p:blipFill>
        <p:spPr>
          <a:xfrm flipH="1">
            <a:off x="8630804" y="3917928"/>
            <a:ext cx="3561196" cy="2940071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618472" y="1466814"/>
            <a:ext cx="10040819" cy="615553"/>
          </a:xfrm>
          <a:prstGeom prst="rect">
            <a:avLst/>
          </a:prstGeom>
          <a:noFill/>
          <a:ln w="28575">
            <a:solidFill>
              <a:srgbClr val="D6A300"/>
            </a:solidFill>
          </a:ln>
        </p:spPr>
        <p:txBody>
          <a:bodyPr wrap="square" tIns="91440" bIns="91440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Reaksi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psikologis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mahasiswa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berbeda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terhadap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ujian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diantaranya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F69-9D55-4895-8DDC-A255191016A1}"/>
              </a:ext>
            </a:extLst>
          </p:cNvPr>
          <p:cNvSpPr txBox="1"/>
          <p:nvPr/>
        </p:nvSpPr>
        <p:spPr>
          <a:xfrm>
            <a:off x="577190" y="5625212"/>
            <a:ext cx="966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Adaptasi</a:t>
            </a:r>
            <a:r>
              <a:rPr lang="en-US" altLang="en-US" sz="16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dari</a:t>
            </a:r>
            <a:r>
              <a:rPr lang="en-US" altLang="en-US" sz="16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pengaruh</a:t>
            </a:r>
            <a:r>
              <a:rPr lang="en-US" altLang="en-US" sz="16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suatu</a:t>
            </a:r>
            <a:r>
              <a:rPr lang="en-US" altLang="en-US" sz="16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situasi</a:t>
            </a:r>
            <a:r>
              <a:rPr lang="en-US" altLang="en-US" sz="16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thp</a:t>
            </a:r>
            <a:r>
              <a:rPr lang="en-US" altLang="en-US" sz="16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masyarakat</a:t>
            </a:r>
            <a:endParaRPr lang="en-US" altLang="en-US" sz="1600" dirty="0">
              <a:solidFill>
                <a:srgbClr val="7F6000"/>
              </a:solidFill>
              <a:cs typeface="Times New Roman" panose="02020603050405020304" pitchFamily="18" charset="0"/>
            </a:endParaRPr>
          </a:p>
          <a:p>
            <a:r>
              <a:rPr lang="en-US" altLang="id-ID" sz="1600" dirty="0">
                <a:solidFill>
                  <a:srgbClr val="7F6000"/>
                </a:solidFill>
                <a:cs typeface="Times New Roman" panose="02020603050405020304" pitchFamily="18" charset="0"/>
              </a:rPr>
              <a:t>Baruch </a:t>
            </a:r>
            <a:r>
              <a:rPr lang="en-US" altLang="id-ID" sz="16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Fischhoff</a:t>
            </a:r>
            <a:r>
              <a:rPr lang="en-US" altLang="id-ID" sz="1600" dirty="0">
                <a:solidFill>
                  <a:srgbClr val="7F6000"/>
                </a:solidFill>
                <a:cs typeface="Times New Roman" panose="02020603050405020304" pitchFamily="18" charset="0"/>
              </a:rPr>
              <a:t>, 2020</a:t>
            </a:r>
          </a:p>
          <a:p>
            <a:r>
              <a:rPr lang="en-US" altLang="id-ID" sz="1600" b="1" dirty="0" err="1">
                <a:solidFill>
                  <a:srgbClr val="7F6000"/>
                </a:solidFill>
                <a:cs typeface="Times New Roman" panose="02020603050405020304" pitchFamily="18" charset="0"/>
              </a:rPr>
              <a:t>Chih</a:t>
            </a:r>
            <a:r>
              <a:rPr lang="en-US" altLang="id-ID" sz="1600" b="1" dirty="0">
                <a:solidFill>
                  <a:srgbClr val="7F6000"/>
                </a:solidFill>
                <a:cs typeface="Times New Roman" panose="02020603050405020304" pitchFamily="18" charset="0"/>
              </a:rPr>
              <a:t>-hung ko et al., 2006</a:t>
            </a:r>
            <a:endParaRPr lang="id-ID" altLang="id-ID" sz="1600" b="1" dirty="0">
              <a:solidFill>
                <a:srgbClr val="7F6000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67D60BF-7D0E-4FCC-91C7-DA332CD33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" t="25951" r="4945" b="19125"/>
          <a:stretch/>
        </p:blipFill>
        <p:spPr bwMode="auto">
          <a:xfrm>
            <a:off x="1262824" y="2251319"/>
            <a:ext cx="8752114" cy="305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36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2667002" y="-2658291"/>
            <a:ext cx="6857998" cy="12192001"/>
          </a:xfrm>
          <a:prstGeom prst="rect">
            <a:avLst/>
          </a:prstGeom>
          <a:gradFill flip="none" rotWithShape="1">
            <a:gsLst>
              <a:gs pos="77000">
                <a:schemeClr val="accent4">
                  <a:lumMod val="40000"/>
                  <a:lumOff val="6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4136729" y="711469"/>
            <a:ext cx="4502168" cy="800219"/>
          </a:xfrm>
          <a:prstGeom prst="rect">
            <a:avLst/>
          </a:prstGeom>
          <a:noFill/>
          <a:ln w="28575">
            <a:solidFill>
              <a:srgbClr val="D6A300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Fungsi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Rasa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Cemas</a:t>
            </a:r>
            <a:endParaRPr lang="en-US" sz="40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F69-9D55-4895-8DDC-A255191016A1}"/>
              </a:ext>
            </a:extLst>
          </p:cNvPr>
          <p:cNvSpPr txBox="1"/>
          <p:nvPr/>
        </p:nvSpPr>
        <p:spPr>
          <a:xfrm>
            <a:off x="610831" y="1735473"/>
            <a:ext cx="78277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solidFill>
                  <a:srgbClr val="7F6000"/>
                </a:solidFill>
                <a:cs typeface="Times New Roman" panose="02020603050405020304" pitchFamily="18" charset="0"/>
              </a:rPr>
              <a:t>• </a:t>
            </a:r>
            <a:r>
              <a:rPr lang="en-US" altLang="id-ID" sz="3200" dirty="0" err="1">
                <a:solidFill>
                  <a:srgbClr val="7F6000"/>
                </a:solidFill>
              </a:rPr>
              <a:t>Membantu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mengidentifikasi</a:t>
            </a:r>
            <a:r>
              <a:rPr lang="en-US" altLang="id-ID" sz="3200" dirty="0">
                <a:solidFill>
                  <a:srgbClr val="7F6000"/>
                </a:solidFill>
              </a:rPr>
              <a:t> dan </a:t>
            </a:r>
            <a:r>
              <a:rPr lang="en-US" altLang="id-ID" sz="3200" dirty="0" err="1">
                <a:solidFill>
                  <a:srgbClr val="7F6000"/>
                </a:solidFill>
              </a:rPr>
              <a:t>merespons</a:t>
            </a:r>
            <a:endParaRPr lang="en-US" altLang="id-ID" sz="3200" dirty="0">
              <a:solidFill>
                <a:srgbClr val="7F6000"/>
              </a:solidFill>
            </a:endParaRPr>
          </a:p>
          <a:p>
            <a:r>
              <a:rPr lang="en-US" altLang="id-ID" sz="3200" dirty="0">
                <a:solidFill>
                  <a:srgbClr val="7F6000"/>
                </a:solidFill>
              </a:rPr>
              <a:t>   </a:t>
            </a:r>
            <a:r>
              <a:rPr lang="en-US" altLang="id-ID" sz="3200" dirty="0" err="1">
                <a:solidFill>
                  <a:srgbClr val="7F6000"/>
                </a:solidFill>
              </a:rPr>
              <a:t>bahaya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dalam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i="1" dirty="0">
                <a:solidFill>
                  <a:srgbClr val="7F6000"/>
                </a:solidFill>
              </a:rPr>
              <a:t>‘fight or flight’ </a:t>
            </a:r>
            <a:r>
              <a:rPr lang="en-US" altLang="id-ID" sz="3200" dirty="0">
                <a:solidFill>
                  <a:srgbClr val="7F6000"/>
                </a:solidFill>
              </a:rPr>
              <a:t>(‘</a:t>
            </a:r>
            <a:r>
              <a:rPr lang="en-US" altLang="id-ID" sz="3200" dirty="0" err="1">
                <a:solidFill>
                  <a:srgbClr val="7F6000"/>
                </a:solidFill>
              </a:rPr>
              <a:t>perkelahian</a:t>
            </a:r>
            <a:endParaRPr lang="en-US" altLang="id-ID" sz="3200" dirty="0">
              <a:solidFill>
                <a:srgbClr val="7F6000"/>
              </a:solidFill>
            </a:endParaRPr>
          </a:p>
          <a:p>
            <a:r>
              <a:rPr lang="en-US" altLang="id-ID" sz="3200" dirty="0">
                <a:solidFill>
                  <a:srgbClr val="7F6000"/>
                </a:solidFill>
              </a:rPr>
              <a:t>   </a:t>
            </a:r>
            <a:r>
              <a:rPr lang="en-US" altLang="id-ID" sz="3200" dirty="0" err="1">
                <a:solidFill>
                  <a:srgbClr val="7F6000"/>
                </a:solidFill>
              </a:rPr>
              <a:t>atau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melarikan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diri</a:t>
            </a:r>
            <a:r>
              <a:rPr lang="en-US" altLang="id-ID" sz="3200" dirty="0">
                <a:solidFill>
                  <a:srgbClr val="7F6000"/>
                </a:solidFill>
              </a:rPr>
              <a:t>’)</a:t>
            </a:r>
          </a:p>
          <a:p>
            <a:r>
              <a:rPr lang="en-US" altLang="en-US" sz="3200" dirty="0">
                <a:solidFill>
                  <a:srgbClr val="7F6000"/>
                </a:solidFill>
                <a:cs typeface="Times New Roman" panose="02020603050405020304" pitchFamily="18" charset="0"/>
              </a:rPr>
              <a:t>• </a:t>
            </a:r>
            <a:r>
              <a:rPr lang="en-US" altLang="id-ID" sz="3200" dirty="0" err="1">
                <a:solidFill>
                  <a:srgbClr val="7F6000"/>
                </a:solidFill>
              </a:rPr>
              <a:t>Menanggapi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ketidakpastian</a:t>
            </a:r>
            <a:r>
              <a:rPr lang="en-US" altLang="id-ID" sz="3200" dirty="0">
                <a:solidFill>
                  <a:srgbClr val="7F6000"/>
                </a:solidFill>
              </a:rPr>
              <a:t>, </a:t>
            </a:r>
            <a:r>
              <a:rPr lang="en-US" altLang="id-ID" sz="3200" dirty="0" err="1">
                <a:solidFill>
                  <a:srgbClr val="7F6000"/>
                </a:solidFill>
              </a:rPr>
              <a:t>berfokus</a:t>
            </a:r>
            <a:r>
              <a:rPr lang="en-US" altLang="id-ID" sz="3200" dirty="0">
                <a:solidFill>
                  <a:srgbClr val="7F6000"/>
                </a:solidFill>
              </a:rPr>
              <a:t> di</a:t>
            </a:r>
          </a:p>
          <a:p>
            <a:r>
              <a:rPr lang="en-US" altLang="id-ID" sz="3200" dirty="0">
                <a:solidFill>
                  <a:srgbClr val="7F6000"/>
                </a:solidFill>
              </a:rPr>
              <a:t>   masa </a:t>
            </a:r>
            <a:r>
              <a:rPr lang="en-US" altLang="id-ID" sz="3200" dirty="0" err="1">
                <a:solidFill>
                  <a:srgbClr val="7F6000"/>
                </a:solidFill>
              </a:rPr>
              <a:t>depan</a:t>
            </a:r>
            <a:endParaRPr lang="en-US" altLang="id-ID" sz="3200" dirty="0">
              <a:solidFill>
                <a:srgbClr val="7F6000"/>
              </a:solidFill>
            </a:endParaRPr>
          </a:p>
          <a:p>
            <a:r>
              <a:rPr lang="en-US" altLang="en-US" sz="3200" dirty="0">
                <a:solidFill>
                  <a:srgbClr val="7F6000"/>
                </a:solidFill>
                <a:cs typeface="Times New Roman" panose="02020603050405020304" pitchFamily="18" charset="0"/>
              </a:rPr>
              <a:t>• </a:t>
            </a:r>
            <a:r>
              <a:rPr lang="en-US" altLang="id-ID" sz="3200" dirty="0" err="1">
                <a:solidFill>
                  <a:srgbClr val="7F6000"/>
                </a:solidFill>
              </a:rPr>
              <a:t>Membantu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dalam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pendekatan</a:t>
            </a:r>
            <a:r>
              <a:rPr lang="en-US" altLang="id-ID" sz="3200" dirty="0">
                <a:solidFill>
                  <a:srgbClr val="7F6000"/>
                </a:solidFill>
              </a:rPr>
              <a:t> defensive</a:t>
            </a:r>
          </a:p>
          <a:p>
            <a:r>
              <a:rPr lang="en-US" altLang="id-ID" sz="3200" dirty="0">
                <a:solidFill>
                  <a:srgbClr val="7F6000"/>
                </a:solidFill>
              </a:rPr>
              <a:t>   </a:t>
            </a:r>
            <a:r>
              <a:rPr lang="en-US" altLang="id-ID" sz="3200" dirty="0" err="1">
                <a:solidFill>
                  <a:srgbClr val="7F6000"/>
                </a:solidFill>
              </a:rPr>
              <a:t>atau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penilaian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risiko</a:t>
            </a:r>
            <a:endParaRPr lang="en-US" altLang="id-ID" sz="3200" dirty="0">
              <a:solidFill>
                <a:srgbClr val="7F6000"/>
              </a:solidFill>
            </a:endParaRPr>
          </a:p>
          <a:p>
            <a:r>
              <a:rPr lang="en-US" altLang="en-US" sz="3200" dirty="0">
                <a:solidFill>
                  <a:srgbClr val="7F6000"/>
                </a:solidFill>
                <a:cs typeface="Times New Roman" panose="02020603050405020304" pitchFamily="18" charset="0"/>
              </a:rPr>
              <a:t>• </a:t>
            </a:r>
            <a:r>
              <a:rPr lang="en-US" altLang="id-ID" sz="3200" dirty="0" err="1">
                <a:solidFill>
                  <a:srgbClr val="7F6000"/>
                </a:solidFill>
              </a:rPr>
              <a:t>Membantu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membentuk</a:t>
            </a:r>
            <a:r>
              <a:rPr lang="en-US" altLang="id-ID" sz="3200" dirty="0">
                <a:solidFill>
                  <a:srgbClr val="7F6000"/>
                </a:solidFill>
              </a:rPr>
              <a:t> </a:t>
            </a:r>
            <a:r>
              <a:rPr lang="en-US" altLang="id-ID" sz="3200" dirty="0" err="1">
                <a:solidFill>
                  <a:srgbClr val="7F6000"/>
                </a:solidFill>
              </a:rPr>
              <a:t>keputusan</a:t>
            </a:r>
            <a:endParaRPr lang="en-US" altLang="id-ID" sz="3200" dirty="0">
              <a:solidFill>
                <a:srgbClr val="7F6000"/>
              </a:solidFill>
            </a:endParaRPr>
          </a:p>
          <a:p>
            <a:endParaRPr lang="en-US" altLang="id-ID" sz="3200" dirty="0">
              <a:solidFill>
                <a:srgbClr val="7F6000"/>
              </a:solidFill>
            </a:endParaRPr>
          </a:p>
          <a:p>
            <a:r>
              <a:rPr lang="en-US" altLang="id-ID" sz="1600" dirty="0">
                <a:solidFill>
                  <a:srgbClr val="7F6000"/>
                </a:solidFill>
              </a:rPr>
              <a:t>Gina L Forster et al., 2012</a:t>
            </a:r>
          </a:p>
          <a:p>
            <a:r>
              <a:rPr lang="en-US" altLang="id-ID" sz="1600" dirty="0">
                <a:solidFill>
                  <a:srgbClr val="7F6000"/>
                </a:solidFill>
              </a:rPr>
              <a:t>Mental health foundation, 2014</a:t>
            </a:r>
            <a:endParaRPr lang="id-ID" altLang="id-ID" sz="1600" dirty="0">
              <a:solidFill>
                <a:srgbClr val="7F6000"/>
              </a:solidFill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98CCB4C-B967-4610-BC45-BAA6CE4FE2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6"/>
          <a:stretch/>
        </p:blipFill>
        <p:spPr>
          <a:xfrm>
            <a:off x="7940744" y="2868332"/>
            <a:ext cx="4076596" cy="39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7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1065442" cy="6853381"/>
          </a:xfrm>
          <a:prstGeom prst="rect">
            <a:avLst/>
          </a:prstGeom>
          <a:gradFill flip="none" rotWithShape="1">
            <a:gsLst>
              <a:gs pos="65000">
                <a:schemeClr val="accent4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719291" y="1724081"/>
            <a:ext cx="4497143" cy="2400657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Banyak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mahasiswa</a:t>
            </a:r>
            <a:endParaRPr lang="en-US" sz="36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merasakan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cemas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,</a:t>
            </a:r>
          </a:p>
          <a:p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Terutama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di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saat</a:t>
            </a:r>
            <a:endParaRPr lang="en-US" sz="36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menghadapi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ujian</a:t>
            </a:r>
            <a:endParaRPr lang="en-US" sz="36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F69-9D55-4895-8DDC-A255191016A1}"/>
              </a:ext>
            </a:extLst>
          </p:cNvPr>
          <p:cNvSpPr txBox="1"/>
          <p:nvPr/>
        </p:nvSpPr>
        <p:spPr>
          <a:xfrm>
            <a:off x="719291" y="4273694"/>
            <a:ext cx="449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Cemas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itu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reaksi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yang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wajar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untuk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hal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yang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tidak</a:t>
            </a:r>
            <a:r>
              <a:rPr lang="en-US" altLang="en-US" sz="2800" dirty="0">
                <a:solidFill>
                  <a:srgbClr val="7F6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7F6000"/>
                </a:solidFill>
                <a:cs typeface="Times New Roman" panose="02020603050405020304" pitchFamily="18" charset="0"/>
              </a:rPr>
              <a:t>wajar</a:t>
            </a:r>
            <a:endParaRPr lang="en-US" altLang="en-US" dirty="0">
              <a:solidFill>
                <a:srgbClr val="7F6000"/>
              </a:solidFill>
            </a:endParaRPr>
          </a:p>
        </p:txBody>
      </p:sp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D93426B-D5C7-4830-A061-2881AAFA4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3"/>
          <a:stretch/>
        </p:blipFill>
        <p:spPr>
          <a:xfrm flipH="1">
            <a:off x="6361772" y="1204159"/>
            <a:ext cx="5594938" cy="5653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A4B811-372E-4F81-A7CF-C78D41B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7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2667002" y="-2667000"/>
            <a:ext cx="6857998" cy="12192001"/>
          </a:xfrm>
          <a:prstGeom prst="rect">
            <a:avLst/>
          </a:prstGeom>
          <a:gradFill flip="none" rotWithShape="1">
            <a:gsLst>
              <a:gs pos="92000">
                <a:schemeClr val="accent4">
                  <a:lumMod val="40000"/>
                  <a:lumOff val="6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F00C421-44D5-425F-932B-C5B43FAD8138}"/>
              </a:ext>
            </a:extLst>
          </p:cNvPr>
          <p:cNvSpPr/>
          <p:nvPr/>
        </p:nvSpPr>
        <p:spPr>
          <a:xfrm rot="5400000">
            <a:off x="946523" y="-408855"/>
            <a:ext cx="338639" cy="223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2FB0B-8FE2-4591-8887-233DF8FD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291" y="465894"/>
            <a:ext cx="984354" cy="738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0525B-7CCB-4798-ADEB-4E8652FCDB75}"/>
              </a:ext>
            </a:extLst>
          </p:cNvPr>
          <p:cNvSpPr txBox="1"/>
          <p:nvPr/>
        </p:nvSpPr>
        <p:spPr>
          <a:xfrm>
            <a:off x="3039711" y="725503"/>
            <a:ext cx="6687763" cy="800219"/>
          </a:xfrm>
          <a:prstGeom prst="rect">
            <a:avLst/>
          </a:prstGeom>
          <a:noFill/>
          <a:ln w="28575">
            <a:solidFill>
              <a:srgbClr val="D6A300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Cara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mengatasi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kecemasan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(1/2)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F69-9D55-4895-8DDC-A255191016A1}"/>
              </a:ext>
            </a:extLst>
          </p:cNvPr>
          <p:cNvSpPr txBox="1"/>
          <p:nvPr/>
        </p:nvSpPr>
        <p:spPr>
          <a:xfrm>
            <a:off x="696685" y="1780593"/>
            <a:ext cx="100845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BF9000"/>
                </a:solidFill>
                <a:cs typeface="Times New Roman" panose="02020603050405020304" pitchFamily="18" charset="0"/>
              </a:rPr>
              <a:t>• </a:t>
            </a:r>
            <a:r>
              <a:rPr lang="en-US" sz="2800" b="1" dirty="0">
                <a:solidFill>
                  <a:srgbClr val="BF9000"/>
                </a:solidFill>
              </a:rPr>
              <a:t>RELAX</a:t>
            </a:r>
          </a:p>
          <a:p>
            <a:r>
              <a:rPr lang="en-US" sz="2400" dirty="0">
                <a:solidFill>
                  <a:srgbClr val="562C19"/>
                </a:solidFill>
              </a:rPr>
              <a:t>   </a:t>
            </a:r>
            <a:r>
              <a:rPr lang="id-ID" altLang="id-ID" sz="2400" dirty="0">
                <a:solidFill>
                  <a:srgbClr val="562C19"/>
                </a:solidFill>
              </a:rPr>
              <a:t>Latihan relaksasi otot akan membantu </a:t>
            </a:r>
            <a:r>
              <a:rPr lang="en-US" altLang="id-ID" sz="2400" dirty="0" err="1">
                <a:solidFill>
                  <a:srgbClr val="562C19"/>
                </a:solidFill>
              </a:rPr>
              <a:t>ontrol</a:t>
            </a:r>
            <a:r>
              <a:rPr lang="en-US" altLang="id-ID" sz="2400" dirty="0">
                <a:solidFill>
                  <a:srgbClr val="562C19"/>
                </a:solidFill>
              </a:rPr>
              <a:t> </a:t>
            </a:r>
            <a:r>
              <a:rPr lang="id-ID" altLang="id-ID" sz="2400" dirty="0">
                <a:solidFill>
                  <a:srgbClr val="562C19"/>
                </a:solidFill>
              </a:rPr>
              <a:t>gejala kegelisahan</a:t>
            </a:r>
            <a:endParaRPr lang="en-US" altLang="id-ID" sz="2400" dirty="0">
              <a:solidFill>
                <a:srgbClr val="562C19"/>
              </a:solidFill>
            </a:endParaRPr>
          </a:p>
          <a:p>
            <a:endParaRPr lang="en-US" altLang="id-ID" sz="2400" dirty="0">
              <a:solidFill>
                <a:srgbClr val="BF9000"/>
              </a:solidFill>
            </a:endParaRPr>
          </a:p>
          <a:p>
            <a:r>
              <a:rPr lang="en-US" altLang="en-US" sz="2800" b="1" dirty="0">
                <a:solidFill>
                  <a:srgbClr val="BF9000"/>
                </a:solidFill>
                <a:cs typeface="Times New Roman" panose="02020603050405020304" pitchFamily="18" charset="0"/>
              </a:rPr>
              <a:t>• MENERIMA</a:t>
            </a:r>
          </a:p>
          <a:p>
            <a:r>
              <a:rPr lang="en-US" altLang="id-ID" sz="2400" b="1" dirty="0">
                <a:solidFill>
                  <a:srgbClr val="562C19"/>
                </a:solidFill>
                <a:cs typeface="Times New Roman" panose="02020603050405020304" pitchFamily="18" charset="0"/>
              </a:rPr>
              <a:t>   - </a:t>
            </a:r>
            <a:r>
              <a:rPr lang="id-ID" altLang="id-ID" sz="2400" dirty="0">
                <a:solidFill>
                  <a:srgbClr val="562C19"/>
                </a:solidFill>
              </a:rPr>
              <a:t>Hadapi ketakutan dan terimalah kenyataan bahwa </a:t>
            </a:r>
            <a:r>
              <a:rPr lang="en-US" altLang="id-ID" sz="2400" dirty="0" err="1">
                <a:solidFill>
                  <a:srgbClr val="562C19"/>
                </a:solidFill>
              </a:rPr>
              <a:t>ada</a:t>
            </a:r>
            <a:r>
              <a:rPr lang="en-US" altLang="id-ID" sz="2400" dirty="0">
                <a:solidFill>
                  <a:srgbClr val="562C19"/>
                </a:solidFill>
              </a:rPr>
              <a:t> </a:t>
            </a:r>
            <a:r>
              <a:rPr lang="id-ID" altLang="id-ID" sz="2400" dirty="0">
                <a:solidFill>
                  <a:srgbClr val="562C19"/>
                </a:solidFill>
              </a:rPr>
              <a:t>masalah</a:t>
            </a:r>
            <a:endParaRPr lang="en-US" altLang="id-ID" sz="2400" dirty="0">
              <a:solidFill>
                <a:srgbClr val="562C19"/>
              </a:solidFill>
            </a:endParaRPr>
          </a:p>
          <a:p>
            <a:r>
              <a:rPr lang="en-US" altLang="id-ID" sz="2400" dirty="0">
                <a:solidFill>
                  <a:srgbClr val="562C19"/>
                </a:solidFill>
              </a:rPr>
              <a:t>   - </a:t>
            </a:r>
            <a:r>
              <a:rPr lang="id-ID" altLang="id-ID" sz="2400" dirty="0">
                <a:solidFill>
                  <a:srgbClr val="562C19"/>
                </a:solidFill>
              </a:rPr>
              <a:t>Dengan cara ini </a:t>
            </a:r>
            <a:r>
              <a:rPr lang="en-US" altLang="id-ID" sz="2400" dirty="0" err="1">
                <a:solidFill>
                  <a:srgbClr val="562C19"/>
                </a:solidFill>
              </a:rPr>
              <a:t>kita</a:t>
            </a:r>
            <a:r>
              <a:rPr lang="id-ID" altLang="id-ID" sz="2400" dirty="0">
                <a:solidFill>
                  <a:srgbClr val="562C19"/>
                </a:solidFill>
              </a:rPr>
              <a:t> dapat mengeliminasi penyebabnya</a:t>
            </a:r>
            <a:endParaRPr lang="en-US" altLang="id-ID" sz="2400" dirty="0">
              <a:solidFill>
                <a:srgbClr val="562C19"/>
              </a:solidFill>
            </a:endParaRPr>
          </a:p>
          <a:p>
            <a:r>
              <a:rPr lang="en-US" altLang="id-ID" sz="2400" dirty="0">
                <a:solidFill>
                  <a:srgbClr val="562C19"/>
                </a:solidFill>
              </a:rPr>
              <a:t>   - </a:t>
            </a:r>
            <a:r>
              <a:rPr lang="id-ID" altLang="id-ID" sz="2400" dirty="0">
                <a:solidFill>
                  <a:srgbClr val="562C19"/>
                </a:solidFill>
              </a:rPr>
              <a:t>Pahami ketakutan </a:t>
            </a:r>
            <a:r>
              <a:rPr lang="en-US" altLang="id-ID" sz="2400" dirty="0" err="1">
                <a:solidFill>
                  <a:srgbClr val="562C19"/>
                </a:solidFill>
              </a:rPr>
              <a:t>yag</a:t>
            </a:r>
            <a:r>
              <a:rPr lang="en-US" altLang="id-ID" sz="2400" dirty="0">
                <a:solidFill>
                  <a:srgbClr val="562C19"/>
                </a:solidFill>
              </a:rPr>
              <a:t> </a:t>
            </a:r>
            <a:r>
              <a:rPr lang="en-US" altLang="id-ID" sz="2400" dirty="0" err="1">
                <a:solidFill>
                  <a:srgbClr val="562C19"/>
                </a:solidFill>
              </a:rPr>
              <a:t>kita</a:t>
            </a:r>
            <a:r>
              <a:rPr lang="en-US" altLang="id-ID" sz="2400" dirty="0">
                <a:solidFill>
                  <a:srgbClr val="562C19"/>
                </a:solidFill>
              </a:rPr>
              <a:t> </a:t>
            </a:r>
            <a:r>
              <a:rPr lang="en-US" altLang="id-ID" sz="2400" dirty="0" err="1">
                <a:solidFill>
                  <a:srgbClr val="562C19"/>
                </a:solidFill>
              </a:rPr>
              <a:t>alami</a:t>
            </a:r>
            <a:r>
              <a:rPr lang="en-US" altLang="id-ID" sz="2400" dirty="0">
                <a:solidFill>
                  <a:srgbClr val="562C19"/>
                </a:solidFill>
              </a:rPr>
              <a:t> </a:t>
            </a:r>
            <a:r>
              <a:rPr lang="id-ID" altLang="id-ID" sz="2400" dirty="0">
                <a:solidFill>
                  <a:srgbClr val="562C19"/>
                </a:solidFill>
              </a:rPr>
              <a:t>dan gali dari mana asalnya</a:t>
            </a:r>
            <a:endParaRPr lang="en-US" altLang="id-ID" sz="2400" dirty="0">
              <a:solidFill>
                <a:srgbClr val="562C19"/>
              </a:solidFill>
            </a:endParaRPr>
          </a:p>
          <a:p>
            <a:endParaRPr lang="en-US" sz="2400" b="1" dirty="0">
              <a:solidFill>
                <a:srgbClr val="562C19"/>
              </a:solidFill>
            </a:endParaRPr>
          </a:p>
          <a:p>
            <a:r>
              <a:rPr lang="en-US" altLang="en-US" sz="2800" b="1" dirty="0">
                <a:solidFill>
                  <a:srgbClr val="BF9000"/>
                </a:solidFill>
                <a:cs typeface="Times New Roman" panose="02020603050405020304" pitchFamily="18" charset="0"/>
              </a:rPr>
              <a:t>• FOKUS</a:t>
            </a:r>
          </a:p>
          <a:p>
            <a:r>
              <a:rPr lang="en-US" altLang="id-ID" sz="2400" b="1" dirty="0">
                <a:solidFill>
                  <a:srgbClr val="562C19"/>
                </a:solidFill>
                <a:cs typeface="Times New Roman" panose="02020603050405020304" pitchFamily="18" charset="0"/>
              </a:rPr>
              <a:t>   - </a:t>
            </a:r>
            <a:r>
              <a:rPr lang="id-ID" altLang="id-ID" sz="2400" dirty="0">
                <a:solidFill>
                  <a:srgbClr val="562C19"/>
                </a:solidFill>
              </a:rPr>
              <a:t>Berikan perhatian penuh pada ujian itu sendiri</a:t>
            </a:r>
            <a:endParaRPr lang="en-US" altLang="id-ID" sz="2400" dirty="0">
              <a:solidFill>
                <a:srgbClr val="562C19"/>
              </a:solidFill>
            </a:endParaRPr>
          </a:p>
          <a:p>
            <a:r>
              <a:rPr lang="en-US" altLang="id-ID" sz="2400" dirty="0">
                <a:solidFill>
                  <a:srgbClr val="562C19"/>
                </a:solidFill>
              </a:rPr>
              <a:t>   - R</a:t>
            </a:r>
            <a:r>
              <a:rPr lang="id-ID" altLang="id-ID" sz="2400" dirty="0">
                <a:solidFill>
                  <a:srgbClr val="562C19"/>
                </a:solidFill>
              </a:rPr>
              <a:t>enungkan apa yang telah </a:t>
            </a:r>
            <a:r>
              <a:rPr lang="en-US" altLang="id-ID" sz="2400" dirty="0">
                <a:solidFill>
                  <a:srgbClr val="562C19"/>
                </a:solidFill>
              </a:rPr>
              <a:t>di</a:t>
            </a:r>
            <a:r>
              <a:rPr lang="id-ID" altLang="id-ID" sz="2400" dirty="0">
                <a:solidFill>
                  <a:srgbClr val="562C19"/>
                </a:solidFill>
              </a:rPr>
              <a:t>pelajari</a:t>
            </a:r>
            <a:endParaRPr lang="en-US" altLang="id-ID" sz="2400" dirty="0">
              <a:solidFill>
                <a:srgbClr val="562C19"/>
              </a:solidFill>
            </a:endParaRPr>
          </a:p>
          <a:p>
            <a:r>
              <a:rPr lang="en-US" altLang="id-ID" sz="2400" dirty="0">
                <a:solidFill>
                  <a:srgbClr val="562C19"/>
                </a:solidFill>
              </a:rPr>
              <a:t>   - </a:t>
            </a:r>
            <a:r>
              <a:rPr lang="id-ID" altLang="id-ID" sz="2400" dirty="0">
                <a:solidFill>
                  <a:srgbClr val="562C19"/>
                </a:solidFill>
              </a:rPr>
              <a:t>Singkirkan pengganggu pikiran yg dapat memecah konsentrasi </a:t>
            </a:r>
            <a:endParaRPr lang="en-US" altLang="id-ID" sz="2400" dirty="0">
              <a:solidFill>
                <a:srgbClr val="562C19"/>
              </a:solidFill>
            </a:endParaRPr>
          </a:p>
        </p:txBody>
      </p:sp>
      <p:pic>
        <p:nvPicPr>
          <p:cNvPr id="6" name="Picture 5" descr="A person sitt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17275670-F88E-4A57-8B0A-5ACC774C4A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0856" y="2963629"/>
            <a:ext cx="4231144" cy="42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9D4EEEE922FC4D8A5E0DB68DFB48EB" ma:contentTypeVersion="2" ma:contentTypeDescription="Create a new document." ma:contentTypeScope="" ma:versionID="87d60711525371de4dac70a10c148771">
  <xsd:schema xmlns:xsd="http://www.w3.org/2001/XMLSchema" xmlns:xs="http://www.w3.org/2001/XMLSchema" xmlns:p="http://schemas.microsoft.com/office/2006/metadata/properties" xmlns:ns2="05b4ce5c-3b03-4a7e-ba03-9a3ba2abba93" targetNamespace="http://schemas.microsoft.com/office/2006/metadata/properties" ma:root="true" ma:fieldsID="efcf1b79d1812c41208dadaeb80e8122" ns2:_="">
    <xsd:import namespace="05b4ce5c-3b03-4a7e-ba03-9a3ba2abba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b4ce5c-3b03-4a7e-ba03-9a3ba2abba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FBF882-2035-4A57-957F-A5E45A9CF1ED}"/>
</file>

<file path=customXml/itemProps2.xml><?xml version="1.0" encoding="utf-8"?>
<ds:datastoreItem xmlns:ds="http://schemas.openxmlformats.org/officeDocument/2006/customXml" ds:itemID="{B52CC95E-8591-489F-B9D1-65427F2F59C7}"/>
</file>

<file path=customXml/itemProps3.xml><?xml version="1.0" encoding="utf-8"?>
<ds:datastoreItem xmlns:ds="http://schemas.openxmlformats.org/officeDocument/2006/customXml" ds:itemID="{D1967D09-816B-44C4-A9E9-CC4F9DEECBC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3016</TotalTime>
  <Words>493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Zamil</dc:creator>
  <cp:lastModifiedBy>Suzanna Romadhona</cp:lastModifiedBy>
  <cp:revision>63</cp:revision>
  <dcterms:created xsi:type="dcterms:W3CDTF">2021-07-30T06:36:29Z</dcterms:created>
  <dcterms:modified xsi:type="dcterms:W3CDTF">2021-12-23T07:54:04Z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0x010100719D4EEEE922FC4D8A5E0DB68DFB48EB</vt:lpwstr>
  </property>
</Properties>
</file>